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93" r:id="rId6"/>
    <p:sldId id="294" r:id="rId7"/>
    <p:sldId id="295" r:id="rId8"/>
    <p:sldId id="308" r:id="rId9"/>
    <p:sldId id="296" r:id="rId10"/>
    <p:sldId id="297" r:id="rId11"/>
    <p:sldId id="309" r:id="rId12"/>
    <p:sldId id="307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00FFFF"/>
    <a:srgbClr val="9999FF"/>
    <a:srgbClr val="3700C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115" d="100"/>
          <a:sy n="115" d="100"/>
        </p:scale>
        <p:origin x="150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54CA90-EB93-4CFA-9DA9-3E2870A68C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0919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4CA90-EB93-4CFA-9DA9-3E2870A68C6C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584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4CA90-EB93-4CFA-9DA9-3E2870A68C6C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4397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4CA90-EB93-4CFA-9DA9-3E2870A68C6C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905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4CA90-EB93-4CFA-9DA9-3E2870A68C6C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98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4CA90-EB93-4CFA-9DA9-3E2870A68C6C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8750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4CA90-EB93-4CFA-9DA9-3E2870A68C6C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6268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4CA90-EB93-4CFA-9DA9-3E2870A68C6C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32368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4CA90-EB93-4CFA-9DA9-3E2870A68C6C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8555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46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37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996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240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95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37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51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1927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860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70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52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9" name="Rectangle 12"/>
          <p:cNvSpPr>
            <a:spLocks noChangeArrowheads="1"/>
          </p:cNvSpPr>
          <p:nvPr/>
        </p:nvSpPr>
        <p:spPr bwMode="auto">
          <a:xfrm>
            <a:off x="468313" y="6597650"/>
            <a:ext cx="8207375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000"/>
              <a:t>Computing Department - The Vale Academy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icrobit-micropython.readthedocs.io/en/latest/tutorials/music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Scientific_pitch_notation#Table_of_note_frequenci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Noche%20de%20Paz%20Flauta-1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LsgUvsl_vp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bitsandbobs.co.uk/downloads/jinglebells.p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bitsandbobs.co.u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s://www.kickstarter.com/projects/1937541932/rgb-xmas-tree-kits-for-raspberry-pi-micro-bit-and" TargetMode="External"/><Relationship Id="rId4" Type="http://schemas.openxmlformats.org/officeDocument/2006/relationships/hyperlink" Target="http://www.pocketmoneytronics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Christmas </a:t>
            </a:r>
            <a:r>
              <a:rPr lang="en-GB" altLang="en-US" dirty="0" err="1" smtClean="0"/>
              <a:t>Micro:bit</a:t>
            </a:r>
            <a:endParaRPr lang="en-GB" altLang="en-US" dirty="0" smtClean="0"/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251520" y="1405421"/>
            <a:ext cx="8640762" cy="954107"/>
          </a:xfrm>
          <a:prstGeom prst="rect">
            <a:avLst/>
          </a:prstGeom>
          <a:solidFill>
            <a:srgbClr val="CCFFCC"/>
          </a:solidFill>
          <a:ln w="603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="1" dirty="0"/>
              <a:t>Objectives </a:t>
            </a:r>
            <a:r>
              <a:rPr lang="en-GB" dirty="0"/>
              <a:t>	</a:t>
            </a:r>
            <a:endParaRPr lang="en-GB" altLang="en-US" b="1" dirty="0" smtClean="0"/>
          </a:p>
          <a:p>
            <a:pPr eaLnBrk="1" hangingPunct="1">
              <a:spcBef>
                <a:spcPct val="50000"/>
              </a:spcBef>
            </a:pPr>
            <a:r>
              <a:rPr lang="en-GB" altLang="en-US" dirty="0" smtClean="0"/>
              <a:t>To understand how run multiple processes simultaneously with your </a:t>
            </a:r>
            <a:r>
              <a:rPr lang="en-GB" altLang="en-US" dirty="0" err="1" smtClean="0"/>
              <a:t>micro:bit</a:t>
            </a:r>
            <a:r>
              <a:rPr lang="en-GB" altLang="en-US" dirty="0" smtClean="0"/>
              <a:t>. (Screen, sound and LEDs)</a:t>
            </a:r>
            <a:endParaRPr lang="en-GB" alt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6616" y="3652960"/>
            <a:ext cx="8640762" cy="7381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03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800" b="1" dirty="0" smtClean="0"/>
              <a:t>Literacy Objective</a:t>
            </a:r>
            <a:endParaRPr lang="en-GB" b="1" dirty="0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en-GB" dirty="0" smtClean="0"/>
              <a:t>Be able to enter commands into a computer with accuracy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1520" y="2636912"/>
            <a:ext cx="8640762" cy="738664"/>
          </a:xfrm>
          <a:prstGeom prst="rect">
            <a:avLst/>
          </a:prstGeom>
          <a:solidFill>
            <a:srgbClr val="FFFF00"/>
          </a:solidFill>
          <a:ln w="603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b="1" dirty="0"/>
              <a:t>Success </a:t>
            </a:r>
            <a:r>
              <a:rPr lang="en-GB" altLang="en-US" sz="1800" b="1" dirty="0" smtClean="0"/>
              <a:t>Criteria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dirty="0" smtClean="0"/>
              <a:t>Demonstrate multiple simultaneous processes running on your </a:t>
            </a:r>
            <a:r>
              <a:rPr lang="en-GB" altLang="en-US" dirty="0" err="1"/>
              <a:t>M</a:t>
            </a:r>
            <a:r>
              <a:rPr lang="en-GB" altLang="en-US" dirty="0" err="1" smtClean="0"/>
              <a:t>icro:bit</a:t>
            </a:r>
            <a:endParaRPr lang="en-GB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3177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The screen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53987" y="1458863"/>
            <a:ext cx="8301608" cy="630942"/>
          </a:xfrm>
          <a:prstGeom prst="rect">
            <a:avLst/>
          </a:prstGeom>
          <a:solidFill>
            <a:srgbClr val="00FFFF"/>
          </a:solidFill>
          <a:ln w="476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Starter for 10</a:t>
            </a:r>
            <a:endParaRPr lang="en-GB" altLang="en-US" sz="1400" dirty="0" smtClean="0"/>
          </a:p>
          <a:p>
            <a:pPr eaLnBrk="1" hangingPunct="1">
              <a:spcBef>
                <a:spcPct val="50000"/>
              </a:spcBef>
            </a:pPr>
            <a:r>
              <a:rPr lang="en-GB" altLang="en-US" sz="1400" dirty="0" smtClean="0"/>
              <a:t>Create a Simple message to display on your </a:t>
            </a:r>
            <a:r>
              <a:rPr lang="en-GB" altLang="en-US" sz="1400" dirty="0" err="1" smtClean="0"/>
              <a:t>Micro:bit</a:t>
            </a:r>
            <a:r>
              <a:rPr lang="en-GB" altLang="en-US" sz="1400" dirty="0" smtClean="0"/>
              <a:t> screen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4632" b="19372"/>
          <a:stretch/>
        </p:blipFill>
        <p:spPr>
          <a:xfrm>
            <a:off x="353148" y="4005065"/>
            <a:ext cx="4578892" cy="115212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62" y="2564904"/>
            <a:ext cx="4590077" cy="124140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491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3177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Making Music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980728"/>
            <a:ext cx="8301608" cy="1277273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Simple Stuff - Python</a:t>
            </a:r>
            <a:endParaRPr lang="en-GB" altLang="en-US" sz="1400" b="1" dirty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You must import the library with Python </a:t>
            </a:r>
            <a:r>
              <a:rPr lang="en-GB" altLang="en-US" sz="1400" b="1" i="1" dirty="0" smtClean="0"/>
              <a:t>Import music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There are some pre-made songs try </a:t>
            </a:r>
            <a:r>
              <a:rPr lang="en-GB" altLang="en-US" sz="1400" b="1" i="1" dirty="0" err="1" smtClean="0"/>
              <a:t>music.play</a:t>
            </a:r>
            <a:r>
              <a:rPr lang="en-GB" altLang="en-US" sz="1400" b="1" i="1" dirty="0" smtClean="0"/>
              <a:t>(</a:t>
            </a:r>
            <a:r>
              <a:rPr lang="en-GB" altLang="en-US" sz="1400" b="1" i="1" dirty="0" err="1" smtClean="0"/>
              <a:t>music.NYAN</a:t>
            </a:r>
            <a:r>
              <a:rPr lang="en-GB" altLang="en-US" sz="1400" b="1" i="1" dirty="0" smtClean="0"/>
              <a:t>)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b="1" i="1" dirty="0"/>
              <a:t>See </a:t>
            </a:r>
            <a:r>
              <a:rPr lang="en-GB" altLang="en-US" sz="1400" b="1" i="1" dirty="0" smtClean="0">
                <a:hlinkClick r:id="rId3"/>
              </a:rPr>
              <a:t>HERE</a:t>
            </a:r>
            <a:r>
              <a:rPr lang="en-GB" altLang="en-US" sz="1400" b="1" i="1" dirty="0" smtClean="0"/>
              <a:t> for a song list</a:t>
            </a:r>
            <a:endParaRPr lang="en-GB" altLang="en-US" sz="1400" b="1" i="1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95536" y="2348880"/>
            <a:ext cx="8301608" cy="4262705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Writing your own</a:t>
            </a:r>
            <a:endParaRPr lang="en-GB" altLang="en-US" sz="1400" b="1" dirty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Each note has a name (like </a:t>
            </a:r>
            <a:r>
              <a:rPr lang="en-GB" altLang="en-US" sz="1400" dirty="0" err="1" smtClean="0"/>
              <a:t>c#</a:t>
            </a:r>
            <a:r>
              <a:rPr lang="en-GB" altLang="en-US" sz="1400" dirty="0" smtClean="0"/>
              <a:t>), an octave (how high or low) and a duration.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Octaves are 0 for the lowest, 4 contains middle C and 8. 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Duration is expressed in numbers, the bigger the number the longer the duration.  (4 will last twice as long as two for example.  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err="1" smtClean="0"/>
              <a:t>Micropython</a:t>
            </a:r>
            <a:r>
              <a:rPr lang="en-GB" altLang="en-US" sz="1400" dirty="0" smtClean="0"/>
              <a:t> also supports the note R which means rest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1400" dirty="0"/>
              <a:t>The definition and scope of an octave conforms to the table listed </a:t>
            </a:r>
            <a:r>
              <a:rPr lang="en-GB" sz="1400" dirty="0">
                <a:hlinkClick r:id="rId4"/>
              </a:rPr>
              <a:t>on this page about scientific pitch notation</a:t>
            </a:r>
            <a:r>
              <a:rPr lang="en-GB" sz="1400" dirty="0"/>
              <a:t>. </a:t>
            </a:r>
            <a:endParaRPr lang="en-GB" altLang="en-US" sz="1400" dirty="0" smtClean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b="1" i="1" dirty="0"/>
              <a:t>NOTE[octave][:duration</a:t>
            </a:r>
            <a:r>
              <a:rPr lang="en-GB" altLang="en-US" sz="1400" b="1" i="1" dirty="0" smtClean="0"/>
              <a:t>]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Extra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Tempo and beats - </a:t>
            </a:r>
            <a:r>
              <a:rPr lang="en-GB" sz="1400" dirty="0"/>
              <a:t>A number of ticks (expressed as an integer) constitute a beat</a:t>
            </a:r>
            <a:r>
              <a:rPr lang="en-GB" sz="1400" dirty="0" smtClean="0"/>
              <a:t>.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1400" dirty="0" smtClean="0"/>
              <a:t> </a:t>
            </a:r>
            <a:r>
              <a:rPr lang="en-GB" sz="1400" dirty="0"/>
              <a:t>Each beat is to be played at a certain frequency per minute (expressed as the more familiar BPM - beats per minute - also as an integer).</a:t>
            </a:r>
            <a:endParaRPr lang="en-GB" altLang="en-US" sz="1400" dirty="0" smtClean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b="1" i="1" dirty="0" err="1"/>
              <a:t>music.set_tempo</a:t>
            </a:r>
            <a:r>
              <a:rPr lang="en-GB" altLang="en-US" sz="1400" b="1" i="1" dirty="0"/>
              <a:t>(ticks=4, </a:t>
            </a:r>
            <a:r>
              <a:rPr lang="en-GB" altLang="en-US" sz="1400" b="1" i="1" dirty="0" smtClean="0"/>
              <a:t>bpm=120)</a:t>
            </a:r>
          </a:p>
        </p:txBody>
      </p:sp>
    </p:spTree>
    <p:extLst>
      <p:ext uri="{BB962C8B-B14F-4D97-AF65-F5344CB8AC3E}">
        <p14:creationId xmlns:p14="http://schemas.microsoft.com/office/powerpoint/2010/main" val="226851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3177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Making Music Python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980728"/>
            <a:ext cx="8301608" cy="2893100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Python</a:t>
            </a:r>
            <a:endParaRPr lang="en-GB" altLang="en-US" sz="1400" b="1" dirty="0"/>
          </a:p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For this example I have Pin 0 and ground connected to the speaker and we will use this piece of music</a:t>
            </a:r>
          </a:p>
          <a:p>
            <a:pPr eaLnBrk="1" hangingPunct="1">
              <a:spcBef>
                <a:spcPct val="50000"/>
              </a:spcBef>
            </a:pPr>
            <a:r>
              <a:rPr lang="pt-BR" sz="1400" dirty="0"/>
              <a:t>G, A, G, </a:t>
            </a:r>
            <a:r>
              <a:rPr lang="pt-BR" sz="1400" dirty="0" smtClean="0"/>
              <a:t>E</a:t>
            </a:r>
            <a:r>
              <a:rPr lang="pt-BR" sz="1400" dirty="0"/>
              <a:t/>
            </a:r>
            <a:br>
              <a:rPr lang="pt-BR" sz="1400" dirty="0"/>
            </a:br>
            <a:r>
              <a:rPr lang="pt-BR" sz="1400" dirty="0"/>
              <a:t>G, A, G, </a:t>
            </a:r>
            <a:r>
              <a:rPr lang="pt-BR" sz="1400" dirty="0" smtClean="0"/>
              <a:t>E </a:t>
            </a:r>
            <a:r>
              <a:rPr lang="pt-BR" sz="1400" dirty="0"/>
              <a:t/>
            </a:r>
            <a:br>
              <a:rPr lang="pt-BR" sz="1400" dirty="0"/>
            </a:br>
            <a:r>
              <a:rPr lang="pt-BR" sz="1400" dirty="0"/>
              <a:t>D, D, B.. </a:t>
            </a:r>
            <a:br>
              <a:rPr lang="pt-BR" sz="1400" dirty="0"/>
            </a:br>
            <a:r>
              <a:rPr lang="pt-BR" sz="1400" dirty="0"/>
              <a:t>C, C, G.. </a:t>
            </a:r>
            <a:br>
              <a:rPr lang="pt-BR" sz="1400" dirty="0"/>
            </a:br>
            <a:r>
              <a:rPr lang="pt-BR" sz="1400" dirty="0"/>
              <a:t>A, A, C, B, A, G.. A, G, E.. </a:t>
            </a:r>
            <a:br>
              <a:rPr lang="pt-BR" sz="1400" dirty="0"/>
            </a:br>
            <a:r>
              <a:rPr lang="pt-BR" sz="1400" dirty="0"/>
              <a:t>A, A, C, B, A, G.. A, G, E.. </a:t>
            </a:r>
            <a:br>
              <a:rPr lang="pt-BR" sz="1400" dirty="0"/>
            </a:br>
            <a:r>
              <a:rPr lang="pt-BR" sz="1400" dirty="0"/>
              <a:t>D, D, F, D, B, C, C, E.. </a:t>
            </a:r>
            <a:br>
              <a:rPr lang="pt-BR" sz="1400" dirty="0"/>
            </a:br>
            <a:r>
              <a:rPr lang="pt-BR" sz="1400" dirty="0"/>
              <a:t>C, G, E, G.. </a:t>
            </a:r>
            <a:br>
              <a:rPr lang="pt-BR" sz="1400" dirty="0"/>
            </a:br>
            <a:r>
              <a:rPr lang="pt-BR" sz="1400" dirty="0"/>
              <a:t>F, D, C.. </a:t>
            </a:r>
            <a:endParaRPr lang="en-GB" altLang="en-US" sz="1400" b="1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61933" y="4077072"/>
            <a:ext cx="3634003" cy="181588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Notation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Working on the basis of a duration of 8 being a full not I’ve come up with the following Python Code.</a:t>
            </a:r>
            <a:endParaRPr lang="en-GB" altLang="en-US" sz="1400" dirty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I’m no musician!! So </a:t>
            </a:r>
            <a:r>
              <a:rPr lang="en-GB" altLang="en-US" sz="1400" b="1" dirty="0" smtClean="0">
                <a:hlinkClick r:id="rId3" action="ppaction://hlinkfile"/>
              </a:rPr>
              <a:t>HERE</a:t>
            </a:r>
            <a:r>
              <a:rPr lang="en-GB" altLang="en-US" sz="1400" dirty="0" smtClean="0">
                <a:hlinkClick r:id="rId3" action="ppaction://hlinkfile"/>
              </a:rPr>
              <a:t> </a:t>
            </a:r>
            <a:r>
              <a:rPr lang="en-GB" altLang="en-US" sz="1400" dirty="0" smtClean="0"/>
              <a:t>is the score for you to improve I based it on the score in </a:t>
            </a:r>
            <a:r>
              <a:rPr lang="en-GB" altLang="en-US" sz="1400" b="1" dirty="0" smtClean="0">
                <a:hlinkClick r:id="rId4"/>
              </a:rPr>
              <a:t>THIS</a:t>
            </a:r>
            <a:r>
              <a:rPr lang="en-GB" altLang="en-US" sz="1400" dirty="0" smtClean="0">
                <a:hlinkClick r:id="rId4"/>
              </a:rPr>
              <a:t> </a:t>
            </a:r>
            <a:r>
              <a:rPr lang="en-GB" altLang="en-US" sz="1400" dirty="0" smtClean="0"/>
              <a:t>video.</a:t>
            </a:r>
            <a:endParaRPr lang="en-GB" alt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4077072"/>
            <a:ext cx="4673228" cy="24717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593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3177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Making Music PXT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980728"/>
            <a:ext cx="8301608" cy="1169551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PXT</a:t>
            </a:r>
            <a:endParaRPr lang="en-GB" altLang="en-US" sz="1400" b="1" dirty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The same notation in PXT would look like below.  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Please note the PXT implementation of sound is not as clean as Python – you may need to fiddle with the notes to make it sound right on the speaker</a:t>
            </a:r>
            <a:endParaRPr lang="en-GB" alt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276872"/>
            <a:ext cx="3003406" cy="34929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919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3177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The Lights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980728"/>
            <a:ext cx="8301608" cy="846386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For this example I am using a  2 programmable LEDs in parallel.  This could easily be a strip of Neo-pixels and would work in the same way.  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The only limit is do not use more than 8 LEDs without a separate power supply</a:t>
            </a:r>
            <a:endParaRPr lang="en-GB" alt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25" y="2092081"/>
            <a:ext cx="5502298" cy="26305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5" y="3607951"/>
            <a:ext cx="5387575" cy="277337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3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3177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All together now!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980728"/>
            <a:ext cx="8301608" cy="2354491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err="1" smtClean="0"/>
              <a:t>MicroPython</a:t>
            </a:r>
            <a:endParaRPr lang="en-GB" altLang="en-US" sz="1400" b="1" dirty="0" smtClean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err="1" smtClean="0"/>
              <a:t>MicroPython</a:t>
            </a:r>
            <a:r>
              <a:rPr lang="en-GB" altLang="en-US" sz="1400" dirty="0" smtClean="0"/>
              <a:t> has a feature that is not well documented that allows you to run processes in the background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b="1" i="1" dirty="0" smtClean="0"/>
              <a:t>wait=False</a:t>
            </a:r>
            <a:r>
              <a:rPr lang="en-GB" altLang="en-US" sz="1400" dirty="0" smtClean="0"/>
              <a:t> (this can be set to True or False – if False the </a:t>
            </a:r>
            <a:r>
              <a:rPr lang="en-GB" altLang="en-US" sz="1400" dirty="0" err="1" smtClean="0"/>
              <a:t>Micro:bit</a:t>
            </a:r>
            <a:r>
              <a:rPr lang="en-GB" altLang="en-US" sz="1400" dirty="0" smtClean="0"/>
              <a:t> won’t wait for the process to finish before running the next line of code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b="1" i="1" dirty="0" smtClean="0"/>
              <a:t>Loop = True  </a:t>
            </a:r>
            <a:r>
              <a:rPr lang="en-GB" altLang="en-US" sz="1400" dirty="0" smtClean="0"/>
              <a:t>will force a process to be repeated even if it’s not inside a for or while loop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PXT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400" dirty="0" smtClean="0"/>
              <a:t>The same result can be completed using the “Run in Background” block in PXT </a:t>
            </a:r>
            <a:endParaRPr lang="en-GB" alt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52" y="3717032"/>
            <a:ext cx="4392488" cy="20253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3645023"/>
            <a:ext cx="3693096" cy="278703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765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3177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Give it a go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10646" y="1484784"/>
            <a:ext cx="8301608" cy="2785378"/>
          </a:xfrm>
          <a:prstGeom prst="rect">
            <a:avLst/>
          </a:prstGeom>
          <a:solidFill>
            <a:srgbClr val="CCCCFF"/>
          </a:solidFill>
          <a:ln w="476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Task</a:t>
            </a:r>
            <a:endParaRPr lang="en-GB" altLang="en-US" sz="1400" dirty="0" smtClean="0"/>
          </a:p>
          <a:p>
            <a:pPr eaLnBrk="1" hangingPunct="1">
              <a:spcBef>
                <a:spcPct val="50000"/>
              </a:spcBef>
            </a:pPr>
            <a:r>
              <a:rPr lang="en-GB" altLang="en-US" sz="1400" dirty="0" smtClean="0"/>
              <a:t>Your turn  - Try this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Create a display on your screen that runs as a background processing and loops forever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Write some music to play in the background on a repeat.  Try and convert a simple nursery rhyme or carol.  I have done Jingle Bells </a:t>
            </a:r>
            <a:r>
              <a:rPr lang="en-GB" altLang="en-US" sz="1400" b="1" dirty="0" smtClean="0">
                <a:hlinkClick r:id="rId3"/>
              </a:rPr>
              <a:t>HERE</a:t>
            </a:r>
            <a:endParaRPr lang="en-GB" altLang="en-US" sz="1400" b="1" dirty="0" smtClean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Using a </a:t>
            </a:r>
            <a:r>
              <a:rPr lang="en-GB" altLang="en-US" sz="1400" dirty="0" err="1" smtClean="0"/>
              <a:t>Neopixel</a:t>
            </a:r>
            <a:r>
              <a:rPr lang="en-GB" altLang="en-US" sz="1400" dirty="0" smtClean="0"/>
              <a:t> or Programmable LED rotate some pretty colours.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If you only have standard LEDs then you could use red and green and flash them alternatively.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Make all this happen together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Most of all – Be creative and have fun!!</a:t>
            </a:r>
          </a:p>
        </p:txBody>
      </p:sp>
    </p:spTree>
    <p:extLst>
      <p:ext uri="{BB962C8B-B14F-4D97-AF65-F5344CB8AC3E}">
        <p14:creationId xmlns:p14="http://schemas.microsoft.com/office/powerpoint/2010/main" val="303090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3177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Oh Christmas Tree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23528" y="980728"/>
            <a:ext cx="8301608" cy="2031325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err="1" smtClean="0"/>
              <a:t>PocketmoneyTronics</a:t>
            </a:r>
            <a:r>
              <a:rPr lang="en-GB" altLang="en-US" sz="1400" b="1" dirty="0" smtClean="0"/>
              <a:t> Christmas Tree</a:t>
            </a:r>
            <a:endParaRPr lang="en-GB" altLang="en-US" sz="1400" b="1" dirty="0"/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>
                <a:hlinkClick r:id="rId3"/>
              </a:rPr>
              <a:t>www.microbitsandbobs.co.uk</a:t>
            </a:r>
            <a:r>
              <a:rPr lang="en-GB" altLang="en-US" sz="1400" dirty="0" smtClean="0"/>
              <a:t> have put this resource together in order to support buyers of </a:t>
            </a:r>
            <a:r>
              <a:rPr lang="en-GB" altLang="en-US" sz="1400" dirty="0"/>
              <a:t>the awesome </a:t>
            </a:r>
            <a:r>
              <a:rPr lang="en-GB" altLang="en-US" sz="1400" dirty="0">
                <a:hlinkClick r:id="rId4"/>
              </a:rPr>
              <a:t>http://www.pocketmoneytronics.co.uk</a:t>
            </a:r>
            <a:r>
              <a:rPr lang="en-GB" altLang="en-US" sz="1400" dirty="0" smtClean="0">
                <a:hlinkClick r:id="rId4"/>
              </a:rPr>
              <a:t>/</a:t>
            </a:r>
            <a:r>
              <a:rPr lang="en-GB" altLang="en-US" sz="1400" dirty="0" smtClean="0"/>
              <a:t> Christmas Tree.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This is currently on </a:t>
            </a:r>
            <a:r>
              <a:rPr lang="en-GB" altLang="en-US" sz="1400" dirty="0" smtClean="0">
                <a:hlinkClick r:id="rId5"/>
              </a:rPr>
              <a:t>Kickstarter</a:t>
            </a:r>
            <a:r>
              <a:rPr lang="en-GB" altLang="en-US" sz="1400" dirty="0" smtClean="0"/>
              <a:t> (25/10/16) which I hope is very successful and I’m sure you will be able to buy them direct from Andrew Gale via his website really soon.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At the time of writing, I am aware of 3 </a:t>
            </a:r>
            <a:r>
              <a:rPr lang="en-GB" altLang="en-US" sz="1400" dirty="0" err="1" smtClean="0"/>
              <a:t>Micro:bit</a:t>
            </a:r>
            <a:r>
              <a:rPr lang="en-GB" altLang="en-US" sz="1400" dirty="0" smtClean="0"/>
              <a:t> versions of the Christmas Tree. 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Solder yourself, </a:t>
            </a:r>
            <a:r>
              <a:rPr lang="en-GB" altLang="en-US" sz="1400" dirty="0" err="1" smtClean="0"/>
              <a:t>Neopixel</a:t>
            </a:r>
            <a:r>
              <a:rPr lang="en-GB" altLang="en-US" sz="1400" dirty="0" smtClean="0"/>
              <a:t> with buzzer and </a:t>
            </a:r>
            <a:r>
              <a:rPr lang="en-GB" altLang="en-US" sz="1400" dirty="0" err="1" smtClean="0"/>
              <a:t>Neopixel</a:t>
            </a:r>
            <a:r>
              <a:rPr lang="en-GB" altLang="en-US" sz="1400" dirty="0" smtClean="0"/>
              <a:t> without buzzer</a:t>
            </a:r>
            <a:endParaRPr lang="en-GB" alt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076" y="3220526"/>
            <a:ext cx="4608512" cy="259228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23528" y="6021288"/>
            <a:ext cx="8301608" cy="52322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="1" dirty="0" smtClean="0"/>
              <a:t>All the code here runs with any BBC </a:t>
            </a:r>
            <a:r>
              <a:rPr lang="en-GB" altLang="en-US" sz="1400" b="1" dirty="0" err="1" smtClean="0"/>
              <a:t>Micro:bit</a:t>
            </a:r>
            <a:r>
              <a:rPr lang="en-GB" altLang="en-US" sz="1400" b="1" dirty="0" smtClean="0"/>
              <a:t> with a piezo speaker and either standard programmable LED </a:t>
            </a:r>
            <a:r>
              <a:rPr lang="en-GB" altLang="en-US" sz="1400" b="1" dirty="0"/>
              <a:t>or </a:t>
            </a:r>
            <a:r>
              <a:rPr lang="en-GB" altLang="en-US" sz="1400" b="1" dirty="0" err="1"/>
              <a:t>neopixel</a:t>
            </a:r>
            <a:r>
              <a:rPr lang="en-GB" altLang="en-US" sz="1400" b="1" dirty="0"/>
              <a:t> </a:t>
            </a:r>
            <a:r>
              <a:rPr lang="en-GB" altLang="en-US" sz="1400" b="1" dirty="0" smtClean="0"/>
              <a:t>ws2812 packages.</a:t>
            </a:r>
          </a:p>
        </p:txBody>
      </p:sp>
    </p:spTree>
    <p:extLst>
      <p:ext uri="{BB962C8B-B14F-4D97-AF65-F5344CB8AC3E}">
        <p14:creationId xmlns:p14="http://schemas.microsoft.com/office/powerpoint/2010/main" val="376597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FF0000"/>
      </a:accent2>
      <a:accent3>
        <a:srgbClr val="FFFFFF"/>
      </a:accent3>
      <a:accent4>
        <a:srgbClr val="000000"/>
      </a:accent4>
      <a:accent5>
        <a:srgbClr val="DAEDEF"/>
      </a:accent5>
      <a:accent6>
        <a:srgbClr val="E70000"/>
      </a:accent6>
      <a:hlink>
        <a:srgbClr val="FF0000"/>
      </a:hlink>
      <a:folHlink>
        <a:srgbClr val="FF0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E70000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ED641036467740A33E2D0D13C1395F" ma:contentTypeVersion="" ma:contentTypeDescription="Create a new document." ma:contentTypeScope="" ma:versionID="5bad2c7bd382f6e985e62e60b7d92207">
  <xsd:schema xmlns:xsd="http://www.w3.org/2001/XMLSchema" xmlns:xs="http://www.w3.org/2001/XMLSchema" xmlns:p="http://schemas.microsoft.com/office/2006/metadata/properties" xmlns:ns2="93689dcd-cc65-4884-807e-5ab14fcd7158" xmlns:ns3="d0475565-c594-4eeb-a317-18f26bc9fa42" xmlns:ns4="0c62fe73-3574-4be8-8165-4cc9e0dba32e" targetNamespace="http://schemas.microsoft.com/office/2006/metadata/properties" ma:root="true" ma:fieldsID="1a44a11d85028be3ac3087bfa0b77762" ns2:_="" ns3:_="" ns4:_="">
    <xsd:import namespace="93689dcd-cc65-4884-807e-5ab14fcd7158"/>
    <xsd:import namespace="d0475565-c594-4eeb-a317-18f26bc9fa42"/>
    <xsd:import namespace="0c62fe73-3574-4be8-8165-4cc9e0dba32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ingHintHash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689dcd-cc65-4884-807e-5ab14fcd71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475565-c594-4eeb-a317-18f26bc9fa42" elementFormDefault="qualified">
    <xsd:import namespace="http://schemas.microsoft.com/office/2006/documentManagement/types"/>
    <xsd:import namespace="http://schemas.microsoft.com/office/infopath/2007/PartnerControls"/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62fe73-3574-4be8-8165-4cc9e0dba32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7C95E7-1442-4373-A765-A3FEC03B6E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689dcd-cc65-4884-807e-5ab14fcd7158"/>
    <ds:schemaRef ds:uri="d0475565-c594-4eeb-a317-18f26bc9fa42"/>
    <ds:schemaRef ds:uri="0c62fe73-3574-4be8-8165-4cc9e0dba3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B7C28B-9AF8-4B1F-BFF7-AF398D4E3EC1}">
  <ds:schemaRefs>
    <ds:schemaRef ds:uri="93689dcd-cc65-4884-807e-5ab14fcd7158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0c62fe73-3574-4be8-8165-4cc9e0dba32e"/>
    <ds:schemaRef ds:uri="http://schemas.openxmlformats.org/package/2006/metadata/core-properties"/>
    <ds:schemaRef ds:uri="d0475565-c594-4eeb-a317-18f26bc9fa42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043B84-1CCE-45E5-B041-9EAB546CFC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3934</TotalTime>
  <Words>695</Words>
  <Application>Microsoft Office PowerPoint</Application>
  <PresentationFormat>On-screen Show (4:3)</PresentationFormat>
  <Paragraphs>71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Default Design</vt:lpstr>
      <vt:lpstr>Christmas Micro:bit</vt:lpstr>
      <vt:lpstr>The screen</vt:lpstr>
      <vt:lpstr>Making Music</vt:lpstr>
      <vt:lpstr>Making Music Python</vt:lpstr>
      <vt:lpstr>Making Music PXT</vt:lpstr>
      <vt:lpstr>The Lights</vt:lpstr>
      <vt:lpstr>All together now!</vt:lpstr>
      <vt:lpstr>Give it a go</vt:lpstr>
      <vt:lpstr>Oh Christmas Tree</vt:lpstr>
    </vt:vector>
  </TitlesOfParts>
  <Company>The Vale of Ancholme Technology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</dc:title>
  <dc:creator>burrind</dc:creator>
  <cp:lastModifiedBy>Damian Burrin</cp:lastModifiedBy>
  <cp:revision>188</cp:revision>
  <dcterms:created xsi:type="dcterms:W3CDTF">2008-06-26T09:35:35Z</dcterms:created>
  <dcterms:modified xsi:type="dcterms:W3CDTF">2017-08-21T13:49:32Z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0x010100D8ED641036467740A33E2D0D13C1395F</vt:lpwstr>
  </property>
</Properties>
</file>